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7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6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-171400"/>
            <a:ext cx="6264696" cy="2475706"/>
          </a:xfrm>
        </p:spPr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rgbClr val="C00000"/>
                </a:solidFill>
              </a:rPr>
              <a:t>جامعة بنها- كلية الآداب </a:t>
            </a:r>
            <a:br>
              <a:rPr lang="ar-IQ" sz="3600" dirty="0" smtClean="0">
                <a:solidFill>
                  <a:srgbClr val="C00000"/>
                </a:solidFill>
              </a:rPr>
            </a:br>
            <a:r>
              <a:rPr lang="ar-IQ" sz="3600" dirty="0" smtClean="0">
                <a:solidFill>
                  <a:srgbClr val="C00000"/>
                </a:solidFill>
              </a:rPr>
              <a:t>قسم الإعلام-الفرقة الثالثة – شعبة الصحافة - مادة الصحافة المتخصصة </a:t>
            </a:r>
            <a:r>
              <a:rPr lang="ar-IQ" sz="3600" dirty="0" smtClean="0">
                <a:solidFill>
                  <a:srgbClr val="C00000"/>
                </a:solidFill>
              </a:rPr>
              <a:t>المحاضرة الأولى</a:t>
            </a:r>
            <a:endParaRPr lang="ar-IQ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600" dirty="0" smtClean="0">
                <a:solidFill>
                  <a:srgbClr val="FFFF00"/>
                </a:solidFill>
              </a:rPr>
              <a:t>إعداد: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الدكتور: فتحى ابراهيم</a:t>
            </a:r>
            <a:endParaRPr lang="ar-IQ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94"/>
    </mc:Choice>
    <mc:Fallback xmlns="">
      <p:transition spd="slow" advTm="929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r>
              <a:rPr lang="ar-IQ" sz="3200" dirty="0" smtClean="0"/>
              <a:t>هى</a:t>
            </a:r>
            <a:r>
              <a:rPr lang="ar-SA" sz="3200" dirty="0" smtClean="0"/>
              <a:t> </a:t>
            </a:r>
            <a:r>
              <a:rPr lang="ar-SA" sz="3200" dirty="0"/>
              <a:t>الصحيفة  أو المجلة أو الدورية التي تغطي أكبر قدر من اهتماماتها لفرع واحد من فروع التخصصات التي يهتم بها نوع معين من القراء ، بحيث يكون معظم نشاطها في جميع الأخبار والتحليلات وكتابة المقالات والتحقيقات التي تدور حول هذا الفرع</a:t>
            </a:r>
            <a:endParaRPr lang="en-US" sz="3200" dirty="0"/>
          </a:p>
          <a:p>
            <a:r>
              <a:rPr lang="ar-SA" sz="3200" b="1" dirty="0"/>
              <a:t>عناصرالصحافة المتخصصة :</a:t>
            </a:r>
            <a:endParaRPr lang="en-US" sz="3200" dirty="0"/>
          </a:p>
          <a:p>
            <a:r>
              <a:rPr lang="ar-SA" sz="3200" dirty="0"/>
              <a:t>هناك ثلاثة عناصر أساسية للصحافة المتخصصة وهى: </a:t>
            </a:r>
            <a:br>
              <a:rPr lang="ar-SA" sz="3200" dirty="0"/>
            </a:br>
            <a:r>
              <a:rPr lang="ar-SA" sz="3200" dirty="0"/>
              <a:t>1 – المادة الصحفية المتخصصة.</a:t>
            </a:r>
            <a:br>
              <a:rPr lang="ar-SA" sz="3200" dirty="0"/>
            </a:br>
            <a:r>
              <a:rPr lang="ar-SA" sz="3200" dirty="0"/>
              <a:t>2 – جهاز تحريري أو محرر صحفي متخصص.</a:t>
            </a:r>
            <a:br>
              <a:rPr lang="ar-SA" sz="3200" dirty="0"/>
            </a:br>
            <a:r>
              <a:rPr lang="ar-SA" sz="3200" dirty="0"/>
              <a:t>3 – الجمهور المتخصص من القراء .</a:t>
            </a:r>
            <a:br>
              <a:rPr lang="ar-SA" sz="3200" dirty="0"/>
            </a:b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dirty="0">
                <a:solidFill>
                  <a:srgbClr val="FF0000"/>
                </a:solidFill>
              </a:rPr>
              <a:t>مفهوم الصحافة المتخصصة 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4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960"/>
    </mc:Choice>
    <mc:Fallback xmlns="">
      <p:transition spd="slow" advTm="1379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ar-SA" sz="3200" b="1" dirty="0"/>
              <a:t>وظائف الصحافة المتخصصة :</a:t>
            </a:r>
            <a:endParaRPr lang="en-US" sz="3200" dirty="0"/>
          </a:p>
          <a:p>
            <a:pPr lvl="0"/>
            <a:r>
              <a:rPr lang="ar-SA" sz="3400" dirty="0" smtClean="0"/>
              <a:t>تقديم </a:t>
            </a:r>
            <a:r>
              <a:rPr lang="ar-SA" sz="3400" dirty="0"/>
              <a:t>الأخبار والمعلومات النادرة والدقيقة والتفصيلية حول موضوعات محددة تهم فئة معينة من القراء سواء كانوا متخصصين أو لهم اهتمامات حول هذه الموضوعات بما يحقق لهم الفائدة العلمية </a:t>
            </a:r>
            <a:endParaRPr lang="en-US" sz="3400" dirty="0"/>
          </a:p>
          <a:p>
            <a:pPr lvl="0"/>
            <a:r>
              <a:rPr lang="ar-SA" sz="3400" dirty="0"/>
              <a:t>المساعدة علي التربية والتثقيف وشغل الوقت بطريقة مفيدة تنمي القدرات الذهنية ، وخاصة بالنسبة لصحافة الأطفال والشباب .</a:t>
            </a:r>
            <a:endParaRPr lang="en-US" sz="3400" dirty="0"/>
          </a:p>
          <a:p>
            <a:pPr lvl="0"/>
            <a:r>
              <a:rPr lang="ar-SA" sz="3400" dirty="0"/>
              <a:t>إحاطة القراء بتطورات وظروف العصر الذي يعيشونه في مختلف أنحاء العالم بنشر أحدث الأبحاث والمبتكرات في مجال التخصص </a:t>
            </a:r>
            <a:r>
              <a:rPr lang="ar-SA" sz="3400" dirty="0" smtClean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779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957"/>
    </mc:Choice>
    <mc:Fallback xmlns="">
      <p:transition spd="slow" advTm="2199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lvl="0"/>
            <a:r>
              <a:rPr lang="ar-SA" sz="2800" dirty="0"/>
              <a:t>إعطاء المجال والفرصة للمتخصصين والخبراء للإقتراب من القراء ، وتقديم مالديهم من معلومات وخبرة وبما يحقق فائدة أكبر ، وعدم الإقتصار علي الصحفيين الذين يلمون إلماماً عاماً بالموضوع الذي يكتبون فيه ، وهذا لا يلغي دور المحرر بل يصنع صحفيين ومتخصصين وفقاً لنوع الصحافة وتخصصها التي يعنل فيها.</a:t>
            </a:r>
            <a:endParaRPr lang="en-US" sz="2800" dirty="0"/>
          </a:p>
          <a:p>
            <a:pPr lvl="0"/>
            <a:r>
              <a:rPr lang="ar-SA" sz="2800" dirty="0"/>
              <a:t>تجديد فنون الإخراج الصحفي وأساليبه إذ أن كل تخصص يحتاج إلي أسلوب إخراج يلائم نوع التخصص ، فإخراج مجلة نسائية يختلف عن إخراج مجلة للأطفال أو مجلة أدبية أو علمية ، كل نوع من هذه المجلات له أسلوبه وفنونه الخاصة سواء من ناحية إستخدام الألوان والصور وعدد الأعمدة ، وغير ذلك من الأساليب الخاصة بالإخراج الصحفي .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884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ar-SA" sz="4400" b="1" dirty="0" smtClean="0"/>
              <a:t>سمات </a:t>
            </a:r>
            <a:r>
              <a:rPr lang="ar-SA" sz="4400" b="1" dirty="0"/>
              <a:t>الصحافة </a:t>
            </a:r>
            <a:r>
              <a:rPr lang="ar-SA" sz="4400" b="1" dirty="0" smtClean="0"/>
              <a:t>المتخصصة</a:t>
            </a:r>
            <a:endParaRPr lang="en-US" sz="4400" dirty="0"/>
          </a:p>
          <a:p>
            <a:r>
              <a:rPr lang="ar-SA" sz="4400" dirty="0"/>
              <a:t>1- أنها صحافة جادة ومتعمقة وهادفه بطبيعتها وتتسم بالإهتمام بالكيف أكثر من إهتمامها بالكم.</a:t>
            </a:r>
            <a:endParaRPr lang="en-US" sz="4400" dirty="0"/>
          </a:p>
          <a:p>
            <a:r>
              <a:rPr lang="ar-SA" sz="4400" dirty="0"/>
              <a:t>2- أنها تعتمد بشكل أساسي علي أساليب الكتابة العلمية من إستخدام البحث والتحليل المتعمق والتفسير والوصول إلي نتائج مسببة منطقياً وعقلياً بناء علي سند علمي صحيح.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355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71"/>
    </mc:Choice>
    <mc:Fallback xmlns="">
      <p:transition spd="slow" advTm="6957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ar-SA" sz="3200" dirty="0"/>
              <a:t>3- أنها تقوم علي واقع الإحتياجات والمتطلبات الفعلية لمختلف الإهتمامات الخاصة بجماهير القراء علي تعدد وتنوع شرائحهم أو فئاتهم ، ومن ثم فهي صحافة متطورة ومتجددة بإستمرار سواء في مادتها ومحتواها أو في مجالات تخصصها.</a:t>
            </a:r>
            <a:endParaRPr lang="en-US" sz="3200" dirty="0"/>
          </a:p>
          <a:p>
            <a:r>
              <a:rPr lang="ar-SA" sz="3200" dirty="0"/>
              <a:t>4- أنها بما تحتويه من دراسات وتحليلات متعمقة تناسب أكثر الجماهير النوعية والمتخصصة وتتيح السيطرة علي ظروف التعرض ، كما يمكن الإحتفاظ بها لمراجعتها مرة أخرى </a:t>
            </a:r>
            <a:r>
              <a:rPr lang="ar-SA" sz="3200" dirty="0" smtClean="0"/>
              <a:t>.</a:t>
            </a:r>
          </a:p>
          <a:p>
            <a:r>
              <a:rPr lang="ar-IQ" sz="3200" dirty="0">
                <a:solidFill>
                  <a:srgbClr val="C00000"/>
                </a:solidFill>
              </a:rPr>
              <a:t>وإلى اللقاء فى محاضرة أخرى </a:t>
            </a:r>
          </a:p>
          <a:p>
            <a:r>
              <a:rPr lang="ar-IQ" sz="3200" dirty="0">
                <a:solidFill>
                  <a:srgbClr val="C00000"/>
                </a:solidFill>
              </a:rPr>
              <a:t>                                        خالص تحياتى</a:t>
            </a:r>
            <a:endParaRPr lang="ar-IQ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705369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594</TotalTime>
  <Words>357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جامعة بنها- كلية الآداب  قسم الإعلام-الفرقة الثالثة – شعبة الصحافة - مادة الصحافة المتخصصة المحاضرة الأولى</vt:lpstr>
      <vt:lpstr>مفهوم الصحافة المتخصصة 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الآداب - قسم الإعلام- شعبة الصحافة الفرقة الثالثة  مادة التدريبات الصحفية</dc:title>
  <dc:creator>hi</dc:creator>
  <cp:lastModifiedBy>hi</cp:lastModifiedBy>
  <cp:revision>102</cp:revision>
  <dcterms:created xsi:type="dcterms:W3CDTF">2020-03-17T06:10:57Z</dcterms:created>
  <dcterms:modified xsi:type="dcterms:W3CDTF">2021-01-05T01:31:02Z</dcterms:modified>
</cp:coreProperties>
</file>